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2849AD-B576-410E-B2F2-32EB5108C895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C49EE6-BE4C-4BC9-9990-90D6D40180B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Friday, October 26,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1600200"/>
                <a:ext cx="7854696" cy="3380936"/>
              </a:xfrm>
            </p:spPr>
            <p:txBody>
              <a:bodyPr>
                <a:normAutofit fontScale="92500"/>
              </a:bodyPr>
              <a:lstStyle/>
              <a:p>
                <a:pPr algn="l"/>
                <a:r>
                  <a:rPr lang="en-US" dirty="0" smtClean="0"/>
                  <a:t>TISK Problems:</a:t>
                </a:r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Give an example of an experiment, an event for that experiment, and an outcome for that event.</a:t>
                </a:r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−8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−(−2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−7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Evaluate: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21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There will be NO Mental Math today.</a:t>
                </a:r>
              </a:p>
              <a:p>
                <a:pPr marL="514350" indent="-514350" algn="l">
                  <a:buAutoNum type="arabicParenR"/>
                </a:pPr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1600200"/>
                <a:ext cx="7854696" cy="3380936"/>
              </a:xfrm>
              <a:blipFill rotWithShape="1">
                <a:blip r:embed="rId2"/>
                <a:stretch>
                  <a:fillRect l="-2407" t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66800" y="5410200"/>
            <a:ext cx="70866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Homework: </a:t>
            </a:r>
          </a:p>
          <a:p>
            <a:pPr algn="ctr"/>
            <a:r>
              <a:rPr lang="en-US" sz="2800" dirty="0" smtClean="0"/>
              <a:t>Permutations Word Problems worksheet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76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24</a:t>
            </a:r>
          </a:p>
          <a:p>
            <a:pPr marL="514350" indent="-514350">
              <a:buAutoNum type="arabicParenR"/>
            </a:pPr>
            <a:r>
              <a:rPr lang="en-US" dirty="0" smtClean="0"/>
              <a:t>120</a:t>
            </a:r>
          </a:p>
          <a:p>
            <a:pPr marL="514350" indent="-514350">
              <a:buAutoNum type="arabicParenR"/>
            </a:pPr>
            <a:r>
              <a:rPr lang="en-US" dirty="0" smtClean="0"/>
              <a:t>2</a:t>
            </a:r>
          </a:p>
          <a:p>
            <a:pPr marL="514350" indent="-514350">
              <a:buAutoNum type="arabicParenR"/>
            </a:pPr>
            <a:r>
              <a:rPr lang="en-US" dirty="0" smtClean="0"/>
              <a:t>5,040</a:t>
            </a:r>
          </a:p>
          <a:p>
            <a:pPr marL="514350" indent="-514350">
              <a:buAutoNum type="arabicParenR"/>
            </a:pPr>
            <a:r>
              <a:rPr lang="en-US" dirty="0" smtClean="0"/>
              <a:t>720</a:t>
            </a:r>
          </a:p>
          <a:p>
            <a:pPr marL="514350" indent="-514350">
              <a:buAutoNum type="arabicParenR"/>
            </a:pPr>
            <a:r>
              <a:rPr lang="en-US" dirty="0" smtClean="0"/>
              <a:t>3,628,800</a:t>
            </a:r>
          </a:p>
          <a:p>
            <a:pPr marL="514350" indent="-514350">
              <a:buAutoNum type="arabicParenR"/>
            </a:pPr>
            <a:r>
              <a:rPr lang="en-US" dirty="0" smtClean="0"/>
              <a:t>40,320</a:t>
            </a:r>
          </a:p>
          <a:p>
            <a:pPr marL="514350" indent="-514350">
              <a:buAutoNum type="arabicParenR"/>
            </a:pPr>
            <a:r>
              <a:rPr lang="en-US" dirty="0" smtClean="0"/>
              <a:t>720</a:t>
            </a:r>
          </a:p>
          <a:p>
            <a:pPr marL="514350" indent="-514350">
              <a:buAutoNum type="arabicParenR"/>
            </a:pP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90241" y="2087880"/>
            <a:ext cx="4114800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12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1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360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120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504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306</a:t>
            </a:r>
          </a:p>
          <a:p>
            <a:pPr marL="514350" indent="-514350">
              <a:buFont typeface="+mj-lt"/>
              <a:buAutoNum type="arabicParenR" startAt="10"/>
            </a:pPr>
            <a:r>
              <a:rPr lang="en-US" dirty="0" smtClean="0"/>
              <a:t>360,360</a:t>
            </a:r>
          </a:p>
        </p:txBody>
      </p:sp>
    </p:spTree>
    <p:extLst>
      <p:ext uri="{BB962C8B-B14F-4D97-AF65-F5344CB8AC3E}">
        <p14:creationId xmlns:p14="http://schemas.microsoft.com/office/powerpoint/2010/main" val="165375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New!</a:t>
            </a:r>
          </a:p>
          <a:p>
            <a:pPr lvl="1"/>
            <a:r>
              <a:rPr lang="en-US" dirty="0" smtClean="0"/>
              <a:t>From now on, if you get your parents to sign your graded test or quiz within a week, you will receive an addition 2 bonus points.</a:t>
            </a:r>
          </a:p>
          <a:p>
            <a:pPr lvl="1"/>
            <a:r>
              <a:rPr lang="en-US" dirty="0" smtClean="0"/>
              <a:t>If you earned less than a C on a test or quiz you are REQUIRED to get it signed.  (You still get the 2 bonus points for a signature.)</a:t>
            </a:r>
          </a:p>
          <a:p>
            <a:pPr lvl="2"/>
            <a:r>
              <a:rPr lang="en-US" dirty="0" smtClean="0"/>
              <a:t>If you don’t get it signed, an e-mail to your parents will be sent letting them know you didn’t pass that quiz or test!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762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Your class’s average on this quiz was…</a:t>
            </a:r>
          </a:p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Period: 80.4%</a:t>
            </a:r>
          </a:p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Period: 82.9%</a:t>
            </a:r>
          </a:p>
          <a:p>
            <a:pPr algn="ctr"/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Period: 73.5%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decide when it is appropriate to use a permutation?</a:t>
            </a:r>
          </a:p>
          <a:p>
            <a:pPr lvl="1"/>
            <a:r>
              <a:rPr lang="en-US" dirty="0" smtClean="0"/>
              <a:t>A permutation is when order is important.</a:t>
            </a:r>
          </a:p>
        </p:txBody>
      </p:sp>
    </p:spTree>
    <p:extLst>
      <p:ext uri="{BB962C8B-B14F-4D97-AF65-F5344CB8AC3E}">
        <p14:creationId xmlns:p14="http://schemas.microsoft.com/office/powerpoint/2010/main" val="183801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143000"/>
                <a:ext cx="8458200" cy="5715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Julia, Sophia and Audrey are running a race.  What is the probability that Julia or </a:t>
                </a:r>
                <a:r>
                  <a:rPr lang="en-US" dirty="0"/>
                  <a:t>Audrey will take first </a:t>
                </a:r>
                <a:r>
                  <a:rPr lang="en-US" dirty="0" smtClean="0"/>
                  <a:t>place? (Assume all 3 girls are equally talented runners.)</a:t>
                </a:r>
                <a:endParaRPr lang="en-US" dirty="0"/>
              </a:p>
              <a:p>
                <a:pPr lvl="1"/>
                <a:r>
                  <a:rPr lang="en-US" dirty="0" smtClean="0"/>
                  <a:t>First decide: is the order of selections important in this case?</a:t>
                </a:r>
              </a:p>
              <a:p>
                <a:pPr lvl="2"/>
                <a:r>
                  <a:rPr lang="en-US" dirty="0" smtClean="0"/>
                  <a:t>Yes!  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i="1" dirty="0"/>
                      <m:t>P</m:t>
                    </m:r>
                    <m:r>
                      <m:rPr>
                        <m:nor/>
                      </m:rPr>
                      <a:rPr lang="en-US" sz="2000" dirty="0"/>
                      <m:t>(</m:t>
                    </m:r>
                    <m:r>
                      <m:rPr>
                        <m:nor/>
                      </m:rPr>
                      <a:rPr lang="en-US" sz="2000" dirty="0"/>
                      <m:t>Julia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or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Audrey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in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first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place</m:t>
                    </m:r>
                    <m:r>
                      <m:rPr>
                        <m:nor/>
                      </m:rPr>
                      <a:rPr lang="en-US" sz="2000" dirty="0"/>
                      <m:t>) =</m:t>
                    </m:r>
                    <m:f>
                      <m:fPr>
                        <m:ctrlPr>
                          <a:rPr lang="en-US" sz="200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number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ways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Julia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or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Audrey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in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1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st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number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ways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the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race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could</m:t>
                        </m:r>
                        <m:r>
                          <a:rPr lang="en-US" sz="2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</a:rPr>
                          <m:t>end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Number of ways Julia could end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place:</a:t>
                </a:r>
              </a:p>
              <a:p>
                <a:pPr lvl="3"/>
                <a:r>
                  <a:rPr lang="en-US" dirty="0" smtClean="0"/>
                  <a:t>There are 2: If Julia is first, Sophia is 2</a:t>
                </a:r>
                <a:r>
                  <a:rPr lang="en-US" baseline="30000" dirty="0" smtClean="0"/>
                  <a:t>nd</a:t>
                </a:r>
                <a:r>
                  <a:rPr lang="en-US" dirty="0" smtClean="0"/>
                  <a:t> and Audrey is 3</a:t>
                </a:r>
                <a:r>
                  <a:rPr lang="en-US" baseline="30000" dirty="0" smtClean="0"/>
                  <a:t>rd</a:t>
                </a:r>
                <a:r>
                  <a:rPr lang="en-US" dirty="0" smtClean="0"/>
                  <a:t> or if Julia is first, Sophia is 3</a:t>
                </a:r>
                <a:r>
                  <a:rPr lang="en-US" baseline="30000" dirty="0" smtClean="0"/>
                  <a:t>rd</a:t>
                </a:r>
                <a:r>
                  <a:rPr lang="en-US" dirty="0" smtClean="0"/>
                  <a:t> and Audrey is 2</a:t>
                </a:r>
                <a:r>
                  <a:rPr lang="en-US" baseline="30000" dirty="0" smtClean="0"/>
                  <a:t>nd</a:t>
                </a:r>
                <a:r>
                  <a:rPr lang="en-US" dirty="0" smtClean="0"/>
                  <a:t>.</a:t>
                </a:r>
              </a:p>
              <a:p>
                <a:pPr lvl="2"/>
                <a:r>
                  <a:rPr lang="en-US" dirty="0" smtClean="0"/>
                  <a:t>Number of ways Audrey could end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place: </a:t>
                </a:r>
              </a:p>
              <a:p>
                <a:pPr lvl="3"/>
                <a:r>
                  <a:rPr lang="en-US" dirty="0" smtClean="0"/>
                  <a:t>There are also 2.</a:t>
                </a:r>
              </a:p>
              <a:p>
                <a:pPr lvl="2"/>
                <a:r>
                  <a:rPr lang="en-US" dirty="0" smtClean="0"/>
                  <a:t>Number of ways the race could end:</a:t>
                </a:r>
              </a:p>
              <a:p>
                <a:pPr lvl="3"/>
                <a14:m>
                  <m:oMath xmlns:m="http://schemas.openxmlformats.org/officeDocument/2006/math">
                    <m:sPre>
                      <m:sPrePr>
                        <m:ctrlPr>
                          <a:rPr lang="en-US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3!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3−3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∙2∙1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0!</m:t>
                            </m:r>
                          </m:den>
                        </m:f>
                      </m:e>
                    </m:sPre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=6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Therefore, the P(Julia or Audrey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143000"/>
                <a:ext cx="8458200" cy="5715000"/>
              </a:xfrm>
              <a:blipFill rotWithShape="1">
                <a:blip r:embed="rId2"/>
                <a:stretch>
                  <a:fillRect l="-793" t="-854" r="-12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17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7912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What if we made it harder?  </a:t>
                </a:r>
              </a:p>
              <a:p>
                <a:pPr lvl="1"/>
                <a:r>
                  <a:rPr lang="en-US" dirty="0" smtClean="0"/>
                  <a:t>Julia, Audrey, and Sophia are running a race along with 27 other runners.  What’s the probability one of the three girls will come in first?  (Assume all 30 participants are equally talented runners.)</a:t>
                </a:r>
              </a:p>
              <a:p>
                <a:pPr lvl="2"/>
                <a:r>
                  <a:rPr lang="en-US" dirty="0" smtClean="0"/>
                  <a:t>P(Julia, Audrey, or Sophia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Place)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𝑤𝑎𝑦𝑠</m:t>
                        </m:r>
                        <m:r>
                          <a:rPr lang="en-US" b="0" i="1" smtClean="0">
                            <a:latin typeface="Cambria Math"/>
                          </a:rPr>
                          <m:t> 3 </m:t>
                        </m:r>
                        <m:r>
                          <a:rPr lang="en-US" b="0" i="1" smtClean="0">
                            <a:latin typeface="Cambria Math"/>
                          </a:rPr>
                          <m:t>𝑔𝑖𝑟𝑙𝑠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1</m:t>
                        </m:r>
                        <m:r>
                          <a:rPr lang="en-US" b="0" i="1" smtClean="0">
                            <a:latin typeface="Cambria Math"/>
                          </a:rPr>
                          <m:t>𝑠𝑡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𝑤𝑎𝑦𝑠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𝑟𝑎𝑐𝑒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𝑒𝑛𝑑𝑠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:r>
                  <a:rPr lang="en-US" dirty="0" smtClean="0"/>
                  <a:t>Ways 3 girls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:</a:t>
                </a:r>
              </a:p>
              <a:p>
                <a:pPr lvl="4"/>
                <a:r>
                  <a:rPr lang="en-US" dirty="0" smtClean="0"/>
                  <a:t>How many options for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place? 3</a:t>
                </a:r>
              </a:p>
              <a:p>
                <a:pPr lvl="4"/>
                <a:r>
                  <a:rPr lang="en-US" dirty="0" smtClean="0"/>
                  <a:t>How many options for 2</a:t>
                </a:r>
                <a:r>
                  <a:rPr lang="en-US" baseline="30000" dirty="0" smtClean="0"/>
                  <a:t>nd</a:t>
                </a:r>
                <a:r>
                  <a:rPr lang="en-US" dirty="0" smtClean="0"/>
                  <a:t> – 30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place? 29!</a:t>
                </a:r>
              </a:p>
              <a:p>
                <a:pPr lvl="4"/>
                <a:r>
                  <a:rPr lang="en-US" dirty="0" smtClean="0"/>
                  <a:t>Ways the 3 girls could come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∙29!</m:t>
                    </m:r>
                  </m:oMath>
                </a14:m>
                <a:endParaRPr lang="en-US" dirty="0" smtClean="0"/>
              </a:p>
              <a:p>
                <a:pPr lvl="3"/>
                <a:r>
                  <a:rPr lang="en-US" dirty="0" smtClean="0"/>
                  <a:t>Ways race  ends:</a:t>
                </a:r>
              </a:p>
              <a:p>
                <a:pPr lvl="4"/>
                <a:r>
                  <a:rPr lang="en-US" dirty="0" smtClean="0"/>
                  <a:t>How many ways could the race end? </a:t>
                </a:r>
              </a:p>
              <a:p>
                <a:pPr lvl="5"/>
                <a14:m>
                  <m:oMath xmlns:m="http://schemas.openxmlformats.org/officeDocument/2006/math">
                    <m:sPre>
                      <m:sPrePr>
                        <m:ctrlPr>
                          <a:rPr lang="en-US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en-US" b="0" i="1" smtClean="0">
                            <a:latin typeface="Cambria Math"/>
                          </a:rPr>
                          <m:t>30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30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30!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30−30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=30!</m:t>
                        </m:r>
                      </m:e>
                    </m:sPre>
                  </m:oMath>
                </a14:m>
                <a:endParaRPr lang="en-US" dirty="0" smtClean="0"/>
              </a:p>
              <a:p>
                <a:pPr lvl="3"/>
                <a:r>
                  <a:rPr lang="en-US" dirty="0" smtClean="0"/>
                  <a:t>P(Julia, Audrey or Sophia in 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Place)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∙29!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30!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791200"/>
              </a:xfrm>
              <a:blipFill rotWithShape="1">
                <a:blip r:embed="rId2"/>
                <a:stretch>
                  <a:fillRect l="-889" t="-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172200" y="5864268"/>
                <a:ext cx="175260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5864268"/>
                <a:ext cx="1752600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12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 </a:t>
            </a:r>
            <a:r>
              <a:rPr lang="en-US" dirty="0" err="1" smtClean="0"/>
              <a:t>Wiltjer</a:t>
            </a:r>
            <a:r>
              <a:rPr lang="en-US" dirty="0" smtClean="0"/>
              <a:t> decides to award 5 bonus points to the first three students to walk into class that day.  How many different ways are there for her to award the points?</a:t>
            </a:r>
          </a:p>
          <a:p>
            <a:pPr lvl="1"/>
            <a:r>
              <a:rPr lang="en-US" dirty="0" smtClean="0"/>
              <a:t>Is order important?</a:t>
            </a:r>
          </a:p>
          <a:p>
            <a:pPr lvl="2"/>
            <a:r>
              <a:rPr lang="en-US" dirty="0" smtClean="0"/>
              <a:t>No.  If Alyssa, Parker, and Brenna walk in first that would be the same as if Parker, then Alyssa, then Brenna walk in.</a:t>
            </a:r>
          </a:p>
          <a:p>
            <a:pPr lvl="1"/>
            <a:r>
              <a:rPr lang="en-US" dirty="0" smtClean="0"/>
              <a:t>Not a permutation!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1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How many different ways are there to arrange 7 hats on a shelf that fits 5?</a:t>
                </a:r>
              </a:p>
              <a:p>
                <a:pPr lvl="1"/>
                <a:r>
                  <a:rPr lang="en-US" dirty="0" smtClean="0"/>
                  <a:t>Is order important?</a:t>
                </a:r>
              </a:p>
              <a:p>
                <a:pPr lvl="2"/>
                <a:r>
                  <a:rPr lang="en-US" dirty="0" smtClean="0"/>
                  <a:t>Yes; we are </a:t>
                </a:r>
                <a:r>
                  <a:rPr lang="en-US" b="1" i="1" dirty="0" smtClean="0"/>
                  <a:t>arranging</a:t>
                </a:r>
                <a:r>
                  <a:rPr lang="en-US" dirty="0" smtClean="0"/>
                  <a:t> the hats, so order is important.</a:t>
                </a:r>
              </a:p>
              <a:p>
                <a:pPr lvl="1"/>
                <a:r>
                  <a:rPr lang="en-US" dirty="0" smtClean="0"/>
                  <a:t>There are 7 items and we are choosing 5 so:</a:t>
                </a:r>
              </a:p>
              <a:p>
                <a:pPr lvl="2"/>
                <a14:m>
                  <m:oMath xmlns:m="http://schemas.openxmlformats.org/officeDocument/2006/math">
                    <m:sPre>
                      <m:sPrePr>
                        <m:ctrlPr>
                          <a:rPr lang="en-US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</m:e>
                    </m:sPre>
                  </m:oMath>
                </a14:m>
                <a:endParaRPr lang="en-US" dirty="0" smtClean="0"/>
              </a:p>
              <a:p>
                <a:pPr lvl="2"/>
                <a:endParaRPr lang="en-US" dirty="0" smtClean="0"/>
              </a:p>
              <a:p>
                <a:pPr lvl="2"/>
                <a:r>
                  <a:rPr lang="en-US" dirty="0" smtClean="0"/>
                  <a:t>Therefore, there are 2,520 different ways to arrange the hats.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905000" y="3962400"/>
                <a:ext cx="1676400" cy="743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1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100" b="0" i="1" dirty="0" smtClean="0">
                              <a:latin typeface="Cambria Math"/>
                            </a:rPr>
                            <m:t>7!</m:t>
                          </m:r>
                        </m:num>
                        <m:den>
                          <m:d>
                            <m:dPr>
                              <m:ctrlPr>
                                <a:rPr lang="en-US" sz="2100" b="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100" b="0" i="1" dirty="0" smtClean="0">
                                  <a:latin typeface="Cambria Math"/>
                                </a:rPr>
                                <m:t>7−5</m:t>
                              </m:r>
                            </m:e>
                          </m:d>
                          <m:r>
                            <a:rPr lang="en-US" sz="2100" b="0" i="1" dirty="0" smtClean="0"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sz="21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962400"/>
                <a:ext cx="1676400" cy="7430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667000" y="3962400"/>
                <a:ext cx="1676400" cy="6952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100" b="0" i="1" dirty="0" smtClean="0">
                              <a:latin typeface="Cambria Math"/>
                            </a:rPr>
                            <m:t>7!</m:t>
                          </m:r>
                        </m:num>
                        <m:den>
                          <m:r>
                            <a:rPr lang="en-US" sz="2100" b="0" i="1" dirty="0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US" sz="21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962400"/>
                <a:ext cx="1676400" cy="6952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429000" y="4114800"/>
                <a:ext cx="2514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dirty="0" smtClean="0">
                          <a:latin typeface="Cambria Math"/>
                        </a:rPr>
                        <m:t>=</m:t>
                      </m:r>
                      <m:r>
                        <a:rPr lang="en-US" sz="2100" i="1" dirty="0" smtClean="0">
                          <a:latin typeface="Cambria Math"/>
                        </a:rPr>
                        <m:t>7</m:t>
                      </m:r>
                      <m:r>
                        <a:rPr lang="en-US" sz="2100" i="1" dirty="0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100" b="0" i="1" dirty="0" smtClean="0">
                          <a:latin typeface="Cambria Math"/>
                          <a:ea typeface="Cambria Math"/>
                        </a:rPr>
                        <m:t>6∙5∙4∙3</m:t>
                      </m:r>
                    </m:oMath>
                  </m:oMathPara>
                </a14:m>
                <a:endParaRPr lang="en-US" sz="21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114800"/>
                <a:ext cx="2514600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876800" y="4102278"/>
                <a:ext cx="2514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dirty="0" smtClean="0">
                          <a:latin typeface="Cambria Math"/>
                        </a:rPr>
                        <m:t>=2,52</m:t>
                      </m:r>
                      <m:r>
                        <a:rPr lang="en-US" sz="2100" i="1" dirty="0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21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102278"/>
                <a:ext cx="2514600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4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Stephen has a bag of marbles that contains 6 red, 8 yellow, 7 purple, and 5 blue marbles.  What is the probability that he draws at least one of each color if he only draws 4 marbles?</a:t>
            </a:r>
          </a:p>
          <a:p>
            <a:pPr lvl="1"/>
            <a:r>
              <a:rPr lang="en-US" dirty="0" smtClean="0"/>
              <a:t>Is order important?</a:t>
            </a:r>
          </a:p>
          <a:p>
            <a:pPr lvl="2"/>
            <a:r>
              <a:rPr lang="en-US" dirty="0" smtClean="0"/>
              <a:t>No!  If he draws a purple, a blue, a yellow THEN a red, it would be the same as if he drew a blue, a yellow, a purple then a red.</a:t>
            </a:r>
          </a:p>
          <a:p>
            <a:pPr lvl="1"/>
            <a:r>
              <a:rPr lang="en-US" dirty="0" smtClean="0"/>
              <a:t>Not a permutation!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1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343</TotalTime>
  <Words>828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Friday, October 26, 2012</vt:lpstr>
      <vt:lpstr>Homework Check</vt:lpstr>
      <vt:lpstr>Graded Work</vt:lpstr>
      <vt:lpstr>Word Problems</vt:lpstr>
      <vt:lpstr>Word Problems</vt:lpstr>
      <vt:lpstr>Word Problems</vt:lpstr>
      <vt:lpstr>Word Problems</vt:lpstr>
      <vt:lpstr>Word Problems</vt:lpstr>
      <vt:lpstr>Word 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October 26, 2012</dc:title>
  <dc:creator>Dria</dc:creator>
  <cp:lastModifiedBy>Dria</cp:lastModifiedBy>
  <cp:revision>8</cp:revision>
  <dcterms:created xsi:type="dcterms:W3CDTF">2012-10-26T13:49:03Z</dcterms:created>
  <dcterms:modified xsi:type="dcterms:W3CDTF">2012-10-26T19:32:29Z</dcterms:modified>
</cp:coreProperties>
</file>